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25" r:id="rId3"/>
    <p:sldId id="432" r:id="rId4"/>
    <p:sldId id="443" r:id="rId5"/>
    <p:sldId id="444" r:id="rId6"/>
    <p:sldId id="436" r:id="rId7"/>
    <p:sldId id="446" r:id="rId8"/>
    <p:sldId id="447" r:id="rId9"/>
    <p:sldId id="445" r:id="rId10"/>
    <p:sldId id="448" r:id="rId11"/>
    <p:sldId id="452" r:id="rId12"/>
    <p:sldId id="451" r:id="rId13"/>
    <p:sldId id="461" r:id="rId14"/>
    <p:sldId id="450" r:id="rId15"/>
    <p:sldId id="457" r:id="rId16"/>
    <p:sldId id="456" r:id="rId17"/>
    <p:sldId id="459" r:id="rId18"/>
    <p:sldId id="453" r:id="rId19"/>
    <p:sldId id="460" r:id="rId20"/>
    <p:sldId id="434" r:id="rId2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ick Ajslev" initials="JA" lastIdx="1" clrIdx="0">
    <p:extLst>
      <p:ext uri="{19B8F6BF-5375-455C-9EA6-DF929625EA0E}">
        <p15:presenceInfo xmlns:p15="http://schemas.microsoft.com/office/powerpoint/2012/main" userId="Jannick Ajslev" providerId="None"/>
      </p:ext>
    </p:extLst>
  </p:cmAuthor>
  <p:cmAuthor id="2" name="Jasper Eriksen" initials="JE" lastIdx="1" clrIdx="1">
    <p:extLst>
      <p:ext uri="{19B8F6BF-5375-455C-9EA6-DF929625EA0E}">
        <p15:presenceInfo xmlns:p15="http://schemas.microsoft.com/office/powerpoint/2012/main" userId="Jasper Erik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66CC"/>
    <a:srgbClr val="2E75B6"/>
    <a:srgbClr val="3F4355"/>
    <a:srgbClr val="3B3B3B"/>
    <a:srgbClr val="F2BF59"/>
    <a:srgbClr val="2A363E"/>
    <a:srgbClr val="5B7981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1" autoAdjust="0"/>
    <p:restoredTop sz="94625" autoAdjust="0"/>
  </p:normalViewPr>
  <p:slideViewPr>
    <p:cSldViewPr snapToGrid="0">
      <p:cViewPr varScale="1">
        <p:scale>
          <a:sx n="159" d="100"/>
          <a:sy n="159" d="100"/>
        </p:scale>
        <p:origin x="15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ørgensen" userId="ae3220bc-1d23-48f1-a550-38f18342b3dc" providerId="ADAL" clId="{87BBC1FA-7DE8-4BE2-B6D7-426917A5FBB6}"/>
    <pc:docChg chg="delSld">
      <pc:chgData name="Michael Jørgensen" userId="ae3220bc-1d23-48f1-a550-38f18342b3dc" providerId="ADAL" clId="{87BBC1FA-7DE8-4BE2-B6D7-426917A5FBB6}" dt="2022-01-18T10:08:41.739" v="0" actId="47"/>
      <pc:docMkLst>
        <pc:docMk/>
      </pc:docMkLst>
      <pc:sldChg chg="del">
        <pc:chgData name="Michael Jørgensen" userId="ae3220bc-1d23-48f1-a550-38f18342b3dc" providerId="ADAL" clId="{87BBC1FA-7DE8-4BE2-B6D7-426917A5FBB6}" dt="2022-01-18T10:08:41.739" v="0" actId="47"/>
        <pc:sldMkLst>
          <pc:docMk/>
          <pc:sldMk cId="1858798169" sldId="4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EE3FE-53C2-E94B-99E7-8D2B6E4CB8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BAA365-53AA-3746-A186-7C18CA466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9556" y="2938072"/>
            <a:ext cx="5327370" cy="5327370"/>
          </a:xfrm>
          <a:prstGeom prst="rect">
            <a:avLst/>
          </a:prstGeom>
        </p:spPr>
      </p:pic>
      <p:sp>
        <p:nvSpPr>
          <p:cNvPr id="9" name="Titel 13">
            <a:extLst>
              <a:ext uri="{FF2B5EF4-FFF2-40B4-BE49-F238E27FC236}">
                <a16:creationId xmlns:a16="http://schemas.microsoft.com/office/drawing/2014/main" id="{42A3EE76-8B5D-48DB-9D8A-6AE48087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061" y="1122363"/>
            <a:ext cx="9144000" cy="23876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a-DK" dirty="0"/>
              <a:t>Klik for at redigere titeltypografien i masteren</a:t>
            </a:r>
          </a:p>
        </p:txBody>
      </p:sp>
      <p:sp>
        <p:nvSpPr>
          <p:cNvPr id="10" name="Undertitel 14">
            <a:extLst>
              <a:ext uri="{FF2B5EF4-FFF2-40B4-BE49-F238E27FC236}">
                <a16:creationId xmlns:a16="http://schemas.microsoft.com/office/drawing/2014/main" id="{262C69BF-F656-41BD-8A28-C5D481736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74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da-DK" dirty="0"/>
              <a:t>Klik for at redigere undertiteltypografien i masteren</a:t>
            </a:r>
          </a:p>
        </p:txBody>
      </p:sp>
      <p:sp>
        <p:nvSpPr>
          <p:cNvPr id="12" name="Pladsholder til slidenummer 16">
            <a:extLst>
              <a:ext uri="{FF2B5EF4-FFF2-40B4-BE49-F238E27FC236}">
                <a16:creationId xmlns:a16="http://schemas.microsoft.com/office/drawing/2014/main" id="{08566B18-DEDD-4B97-BB82-4DFCB631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3B3B3B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fld id="{E3FEF953-A33B-4561-81D9-631C47D46A46}" type="slidenum">
              <a:rPr lang="da-DK" smtClean="0"/>
              <a:pPr/>
              <a:t>‹nr.›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64B4A3-AC4F-48C8-8B25-281125EF81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920647"/>
            <a:ext cx="9144000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1400" dirty="0"/>
              <a:t>Fulde navn</a:t>
            </a:r>
          </a:p>
          <a:p>
            <a:pPr lvl="0"/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282E1B-A679-4C1A-8882-4B4D47B47F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294082"/>
            <a:ext cx="9144000" cy="6826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a-DK" dirty="0"/>
              <a:t>Stilling - Titel</a:t>
            </a:r>
          </a:p>
          <a:p>
            <a:pPr lvl="0"/>
            <a:r>
              <a:rPr lang="da-DK" dirty="0"/>
              <a:t>Telefon - e-mail</a:t>
            </a:r>
          </a:p>
        </p:txBody>
      </p:sp>
    </p:spTree>
    <p:extLst>
      <p:ext uri="{BB962C8B-B14F-4D97-AF65-F5344CB8AC3E}">
        <p14:creationId xmlns:p14="http://schemas.microsoft.com/office/powerpoint/2010/main" val="4113410387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boks - Hvid uden H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slidenummer 3">
            <a:extLst>
              <a:ext uri="{FF2B5EF4-FFF2-40B4-BE49-F238E27FC236}">
                <a16:creationId xmlns:a16="http://schemas.microsoft.com/office/drawing/2014/main" id="{AF432774-FDC1-448C-9739-BD877178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3B3B3B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fld id="{E3FEF953-A33B-4561-81D9-631C47D46A46}" type="slidenum">
              <a:rPr lang="da-DK" smtClean="0"/>
              <a:pPr/>
              <a:t>‹nr.›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2CA140F-222C-47DE-9F71-404C08D3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1" y="361523"/>
            <a:ext cx="8920944" cy="1083602"/>
          </a:xfrm>
        </p:spPr>
        <p:txBody>
          <a:bodyPr>
            <a:noAutofit/>
          </a:bodyPr>
          <a:lstStyle>
            <a:lvl1pPr>
              <a:defRPr sz="3600">
                <a:solidFill>
                  <a:srgbClr val="3B3B3B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3F3A25EF-9580-4128-B890-3BE5C5F7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1" y="1495511"/>
            <a:ext cx="10540539" cy="468145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None/>
              <a:defRPr sz="1800">
                <a:solidFill>
                  <a:srgbClr val="3B3B3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3B3B3B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B3B3B"/>
                </a:solidFill>
              </a:defRPr>
            </a:lvl3pPr>
            <a:lvl4pPr>
              <a:defRPr>
                <a:solidFill>
                  <a:srgbClr val="3B3B3B"/>
                </a:solidFill>
              </a:defRPr>
            </a:lvl4pPr>
            <a:lvl5pPr>
              <a:defRPr>
                <a:solidFill>
                  <a:srgbClr val="3B3B3B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BE89E-9773-9247-9749-27055A653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5078" y="322215"/>
            <a:ext cx="787321" cy="10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067AEBA-46DC-470D-9AE8-9EA710A2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EDF752-08CD-4DC0-9D91-417A6DD7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0D67F7-7B9E-4A08-B064-62145739E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A13B-360C-4D59-A78D-CBA3F9EBEC3D}" type="datetime1">
              <a:rPr lang="da-DK" smtClean="0"/>
              <a:t>18-01-2022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ABDD6D-0832-43AC-A733-7ECD05212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662F4B-5F2C-45A2-ADA4-DEECA0E90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953-A33B-4561-81D9-631C47D46A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33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4E8F5-7E60-4D3E-9CAA-AD20B8F90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7361"/>
          </a:xfrm>
        </p:spPr>
        <p:txBody>
          <a:bodyPr>
            <a:normAutofit/>
          </a:bodyPr>
          <a:lstStyle/>
          <a:p>
            <a:r>
              <a:rPr lang="da-DK" b="1" dirty="0"/>
              <a:t>BFA INDUSTRI</a:t>
            </a:r>
            <a:br>
              <a:rPr lang="da-DK" b="1" dirty="0"/>
            </a:br>
            <a:endParaRPr lang="da-DK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C2F095-C0C6-4158-8FB2-5FB150321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Håndtering af kemi på arbejdspladsen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52D5316-9C11-4555-8B84-50567669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</a:t>
            </a:fld>
            <a:endParaRPr lang="da-DK" dirty="0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4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69B76EB-423B-4BF9-84E4-F5DCF4F0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10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57C74E-52C4-47C5-B1A2-8DE99387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1" y="466298"/>
            <a:ext cx="8920944" cy="1083602"/>
          </a:xfrm>
        </p:spPr>
        <p:txBody>
          <a:bodyPr/>
          <a:lstStyle/>
          <a:p>
            <a:r>
              <a:rPr lang="da-DK" dirty="0"/>
              <a:t>Samlet overblik over kemisk risikovurdering og instruktion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242C6FA-87B7-4BC7-9EED-8ED672AD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36" y="1515040"/>
            <a:ext cx="9291989" cy="27296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5F7A486-C01C-4F0C-8B4D-078F6320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46" y="4244679"/>
            <a:ext cx="4091334" cy="166831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B139859-C1FA-4B4B-85C8-197A88BD9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24" y="4244679"/>
            <a:ext cx="3442901" cy="20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1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5447F33-E3B7-4F5B-BC51-AFAC36F0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11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CCC822-67F2-4C67-9DC4-C9D86DEE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Hele arbejdsprocessen skal risikovurderes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8B705A1-8841-4995-BFD1-D4D5992B4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2135264"/>
            <a:ext cx="10541000" cy="3116109"/>
          </a:xfrm>
        </p:spPr>
      </p:pic>
    </p:spTree>
    <p:extLst>
      <p:ext uri="{BB962C8B-B14F-4D97-AF65-F5344CB8AC3E}">
        <p14:creationId xmlns:p14="http://schemas.microsoft.com/office/powerpoint/2010/main" val="270443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9419D24-E6FF-4EDB-B529-0EF3CBD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3914"/>
            <a:ext cx="2743200" cy="365125"/>
          </a:xfrm>
        </p:spPr>
        <p:txBody>
          <a:bodyPr/>
          <a:lstStyle/>
          <a:p>
            <a:fld id="{E3FEF953-A33B-4561-81D9-631C47D46A46}" type="slidenum">
              <a:rPr lang="da-DK" smtClean="0"/>
              <a:pPr/>
              <a:t>12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722E4FE-81C2-4982-8BE8-06012476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1" y="1962736"/>
            <a:ext cx="4739813" cy="4362364"/>
          </a:xfrm>
        </p:spPr>
        <p:txBody>
          <a:bodyPr>
            <a:normAutofit lnSpcReduction="10000"/>
          </a:bodyPr>
          <a:lstStyle/>
          <a:p>
            <a:pPr marL="0" indent="0" algn="ctr"/>
            <a:r>
              <a:rPr lang="da-DK" b="1" dirty="0"/>
              <a:t>RISIKOVURDERING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Stofferne og materialernes farlige egenskaber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Eksponeringsgrad, -type og –varighed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Omstændighederne ved arbejdet med de farlige stoffer og materialer, herunder mængden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Virkningen af forebyggende foranstaltninger, der er truffet eller skal træffes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Erfaringer fra arbejdsmedicinske undersøgelser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Arbejdstilsynets grænseværdier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Leverandøroplysninger om sikkerhed og sundhed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2A85575-3442-42AD-9CBD-2BE40088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 faste punkter, som skal med i kemisk risikovurdering</a:t>
            </a:r>
          </a:p>
        </p:txBody>
      </p:sp>
      <p:sp>
        <p:nvSpPr>
          <p:cNvPr id="7" name="Højre klammeparentes 6">
            <a:extLst>
              <a:ext uri="{FF2B5EF4-FFF2-40B4-BE49-F238E27FC236}">
                <a16:creationId xmlns:a16="http://schemas.microsoft.com/office/drawing/2014/main" id="{B8579F25-A6D0-4357-B4CC-6E2D1603F14C}"/>
              </a:ext>
            </a:extLst>
          </p:cNvPr>
          <p:cNvSpPr/>
          <p:nvPr/>
        </p:nvSpPr>
        <p:spPr>
          <a:xfrm>
            <a:off x="5273733" y="2219868"/>
            <a:ext cx="714376" cy="3848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026C86B-40FA-4B1A-915C-67AB779155E6}"/>
              </a:ext>
            </a:extLst>
          </p:cNvPr>
          <p:cNvSpPr txBox="1"/>
          <p:nvPr/>
        </p:nvSpPr>
        <p:spPr>
          <a:xfrm>
            <a:off x="7820025" y="3162073"/>
            <a:ext cx="3533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FOREBYGGELSE </a:t>
            </a:r>
            <a:r>
              <a:rPr lang="da-DK" dirty="0">
                <a:solidFill>
                  <a:srgbClr val="FF0000"/>
                </a:solidFill>
              </a:rPr>
              <a:t>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</a:rPr>
              <a:t>S</a:t>
            </a:r>
            <a:r>
              <a:rPr lang="da-DK" dirty="0"/>
              <a:t>ubstitution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</a:rPr>
              <a:t>T</a:t>
            </a:r>
            <a:r>
              <a:rPr lang="da-DK" dirty="0"/>
              <a:t>ekniske foranstaltninger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</a:rPr>
              <a:t>O</a:t>
            </a:r>
            <a:r>
              <a:rPr lang="da-DK" dirty="0"/>
              <a:t>rganisatoriske foranstaltninger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0000"/>
                </a:solidFill>
              </a:rPr>
              <a:t>P</a:t>
            </a:r>
            <a:r>
              <a:rPr lang="da-DK" dirty="0"/>
              <a:t>ersonlige værnemidler</a:t>
            </a: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91BF866A-AD52-411B-A770-CD5042CD971A}"/>
              </a:ext>
            </a:extLst>
          </p:cNvPr>
          <p:cNvSpPr/>
          <p:nvPr/>
        </p:nvSpPr>
        <p:spPr>
          <a:xfrm>
            <a:off x="6096000" y="4043905"/>
            <a:ext cx="1288990" cy="1851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1FF9B75-1363-434D-B33F-B0932E3B46FA}"/>
              </a:ext>
            </a:extLst>
          </p:cNvPr>
          <p:cNvSpPr txBox="1"/>
          <p:nvPr/>
        </p:nvSpPr>
        <p:spPr>
          <a:xfrm>
            <a:off x="5988109" y="3602107"/>
            <a:ext cx="160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Udfordringer?</a:t>
            </a:r>
          </a:p>
        </p:txBody>
      </p:sp>
    </p:spTree>
    <p:extLst>
      <p:ext uri="{BB962C8B-B14F-4D97-AF65-F5344CB8AC3E}">
        <p14:creationId xmlns:p14="http://schemas.microsoft.com/office/powerpoint/2010/main" val="317885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4997715-74C1-4838-B870-19CE62E9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13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7A9ACC-780F-4E1C-A7F3-C082C4A3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Dokumentation for gennemført kemisk risikovurdering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198DA62-44B5-4029-834E-11B19A3C5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628" y="2057399"/>
            <a:ext cx="10109322" cy="3609975"/>
          </a:xfrm>
        </p:spPr>
      </p:pic>
    </p:spTree>
    <p:extLst>
      <p:ext uri="{BB962C8B-B14F-4D97-AF65-F5344CB8AC3E}">
        <p14:creationId xmlns:p14="http://schemas.microsoft.com/office/powerpoint/2010/main" val="347561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7A08534-B171-4754-A5FC-A48ABE34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14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F1D880-C30C-4ACC-9D89-A4774451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Skemaer til kemisk risikovurdering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E4A7071-927C-4ED8-A6E0-009ECAF15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106" y="1351216"/>
            <a:ext cx="8254044" cy="5145261"/>
          </a:xfrm>
        </p:spPr>
      </p:pic>
    </p:spTree>
    <p:extLst>
      <p:ext uri="{BB962C8B-B14F-4D97-AF65-F5344CB8AC3E}">
        <p14:creationId xmlns:p14="http://schemas.microsoft.com/office/powerpoint/2010/main" val="207622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F7A08534-B171-4754-A5FC-A48ABE34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15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F1D880-C30C-4ACC-9D89-A4774451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Skemaer til kemisk risikovurdering</a:t>
            </a: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B8B7C631-66A9-4EBE-9A40-CB7CA10B8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24" y="1262062"/>
            <a:ext cx="9350375" cy="5028866"/>
          </a:xfr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F8ABAA2-8324-4377-97C4-832D19A22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85565" y="4486592"/>
            <a:ext cx="115570" cy="1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2D4DF06-3CC1-4227-B065-BD7476BC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16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49F21E-A21E-4E59-83D4-B1230C00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 faste punkter som skal med i instruktion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689F60C-27D6-4E92-84FE-20537BC9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2" y="1552575"/>
            <a:ext cx="4825538" cy="4624387"/>
          </a:xfrm>
        </p:spPr>
        <p:txBody>
          <a:bodyPr/>
          <a:lstStyle/>
          <a:p>
            <a:r>
              <a:rPr lang="da-DK" b="1" dirty="0"/>
              <a:t>Instruktion skal indeholde: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Gennemgang af de farlige kemiske produkter, der benyttes og de farlige stoffer og materialer, der dannes i arbejdsprocesser.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Hvordan håndtering, brug og opbevaring skal foregå, så der ikke opstår fare for sikkerhed og sundhed.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Hvordan der sikres korrekt brug af besluttede sikkerhedsforanstaltninger for beskyttelse af medarbejderne.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Håndtering af uheld, f.eks. brand, spild og lignende.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Bortskaffelse af kemiske produkter, brugte værnemidler og affald.</a:t>
            </a:r>
          </a:p>
        </p:txBody>
      </p:sp>
      <p:sp>
        <p:nvSpPr>
          <p:cNvPr id="5" name="Højre klammeparentes 4">
            <a:extLst>
              <a:ext uri="{FF2B5EF4-FFF2-40B4-BE49-F238E27FC236}">
                <a16:creationId xmlns:a16="http://schemas.microsoft.com/office/drawing/2014/main" id="{39F6AD7A-2718-4C92-BA8E-FB4DA75FD678}"/>
              </a:ext>
            </a:extLst>
          </p:cNvPr>
          <p:cNvSpPr/>
          <p:nvPr/>
        </p:nvSpPr>
        <p:spPr>
          <a:xfrm>
            <a:off x="5281612" y="1819817"/>
            <a:ext cx="714376" cy="40190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D3AE7C7D-98FB-4375-83CB-801875133F72}"/>
              </a:ext>
            </a:extLst>
          </p:cNvPr>
          <p:cNvSpPr/>
          <p:nvPr/>
        </p:nvSpPr>
        <p:spPr>
          <a:xfrm rot="19526589">
            <a:off x="6134825" y="3174748"/>
            <a:ext cx="1288990" cy="1851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A433BDF-77FD-4DD2-9D26-572B2B646179}"/>
              </a:ext>
            </a:extLst>
          </p:cNvPr>
          <p:cNvSpPr txBox="1"/>
          <p:nvPr/>
        </p:nvSpPr>
        <p:spPr>
          <a:xfrm>
            <a:off x="7839074" y="4059197"/>
            <a:ext cx="294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Skriftlig instruktion ved særlig farlig kemisk påvirkning, komplicerede processer og når det ellers er relevant.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F6C6CCAA-EB94-4D22-8027-9CB589B7833D}"/>
              </a:ext>
            </a:extLst>
          </p:cNvPr>
          <p:cNvSpPr/>
          <p:nvPr/>
        </p:nvSpPr>
        <p:spPr>
          <a:xfrm rot="1340028">
            <a:off x="6182853" y="4102731"/>
            <a:ext cx="1288990" cy="1851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D32297C-DC43-42E7-83D3-3F3952F7EA54}"/>
              </a:ext>
            </a:extLst>
          </p:cNvPr>
          <p:cNvSpPr txBox="1"/>
          <p:nvPr/>
        </p:nvSpPr>
        <p:spPr>
          <a:xfrm>
            <a:off x="7839074" y="1879485"/>
            <a:ext cx="2710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Mundtlig instruktion ved farlig kemisk påvirkning.</a:t>
            </a:r>
          </a:p>
          <a:p>
            <a:r>
              <a:rPr lang="da-DK" b="1" dirty="0"/>
              <a:t>MEN</a:t>
            </a:r>
            <a:r>
              <a:rPr lang="da-DK" dirty="0"/>
              <a:t> det anbefales at supplere med skriftlig instruktion.</a:t>
            </a:r>
          </a:p>
        </p:txBody>
      </p:sp>
    </p:spTree>
    <p:extLst>
      <p:ext uri="{BB962C8B-B14F-4D97-AF65-F5344CB8AC3E}">
        <p14:creationId xmlns:p14="http://schemas.microsoft.com/office/powerpoint/2010/main" val="328117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38110D4-4082-41D1-8FB2-2BF2046D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17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5F2851-BF76-4383-AAE8-0305987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instruktion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293840C-E8CD-4FC1-AEAD-481712595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675" y="1190624"/>
            <a:ext cx="4308449" cy="5429827"/>
          </a:xfr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8D67198-CABF-4C4D-AE7E-C0E082FE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388" y="1143575"/>
            <a:ext cx="4711724" cy="547687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77E3635-8121-4537-AC1A-B82C0A917BE3}"/>
              </a:ext>
            </a:extLst>
          </p:cNvPr>
          <p:cNvSpPr txBox="1"/>
          <p:nvPr/>
        </p:nvSpPr>
        <p:spPr>
          <a:xfrm>
            <a:off x="2628900" y="1724025"/>
            <a:ext cx="760424" cy="231924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2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38110D4-4082-41D1-8FB2-2BF2046D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18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5F2851-BF76-4383-AAE8-0305987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instruktion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B991C8A-FEEC-46EF-A1B1-E1244AF61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45" y="1238250"/>
            <a:ext cx="4689609" cy="4681538"/>
          </a:xfr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A7A43DD-248C-4AB0-9381-36286E540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6113"/>
            <a:ext cx="4678736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9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38110D4-4082-41D1-8FB2-2BF2046D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19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5F2851-BF76-4383-AAE8-03059877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instruktion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D1A0A5C-1DE2-4C1F-BE9D-038E30CF5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74" y="1314449"/>
            <a:ext cx="8363746" cy="5311771"/>
          </a:xfrm>
        </p:spPr>
      </p:pic>
    </p:spTree>
    <p:extLst>
      <p:ext uri="{BB962C8B-B14F-4D97-AF65-F5344CB8AC3E}">
        <p14:creationId xmlns:p14="http://schemas.microsoft.com/office/powerpoint/2010/main" val="392893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12DA34E-6C1D-4790-A731-18808D80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2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AA8150-64AE-4249-A6A7-513D8B06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1" y="523448"/>
            <a:ext cx="8920944" cy="1083602"/>
          </a:xfrm>
        </p:spPr>
        <p:txBody>
          <a:bodyPr/>
          <a:lstStyle/>
          <a:p>
            <a:r>
              <a:rPr lang="da-DK" dirty="0"/>
              <a:t>Indhold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D0EB02-642A-4C48-96F0-B4B57A68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1" y="1790786"/>
            <a:ext cx="4273090" cy="297171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Hvordan påvirker kemien 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Håndtering af kemi på arbejdspladsen</a:t>
            </a:r>
          </a:p>
          <a:p>
            <a:pPr lvl="1"/>
            <a:r>
              <a:rPr lang="da-DK" sz="2000" dirty="0"/>
              <a:t>Overblik over arbejdsprocesser og forarbejde før den kemiske risikovurdering</a:t>
            </a:r>
            <a:endParaRPr lang="da-DK" dirty="0"/>
          </a:p>
          <a:p>
            <a:pPr lvl="1"/>
            <a:r>
              <a:rPr lang="da-DK" sz="2000" dirty="0"/>
              <a:t>Kemisk risikovurdering og STOP-princippet</a:t>
            </a:r>
          </a:p>
          <a:p>
            <a:pPr lvl="1"/>
            <a:r>
              <a:rPr lang="da-DK" sz="2000" dirty="0"/>
              <a:t>Instruktion</a:t>
            </a:r>
          </a:p>
          <a:p>
            <a:pPr lvl="1"/>
            <a:r>
              <a:rPr lang="da-DK" sz="2000" dirty="0"/>
              <a:t>Eksempler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4" name="Picture 1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070FD38-EB26-DD4F-A175-2EB0863C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36" y="1808932"/>
            <a:ext cx="2940599" cy="4157153"/>
          </a:xfrm>
          <a:prstGeom prst="rect">
            <a:avLst/>
          </a:prstGeom>
          <a:effectLst>
            <a:outerShdw blurRad="324550" dist="381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178719-3C31-6542-90F5-198BDF7C4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80" y="1065249"/>
            <a:ext cx="2938923" cy="4157153"/>
          </a:xfrm>
          <a:prstGeom prst="rect">
            <a:avLst/>
          </a:prstGeom>
          <a:effectLst>
            <a:outerShdw blurRad="324550" dist="381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61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8288625-AB3C-422E-B471-562126F1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20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3FF751-6A3C-4532-B2DB-0E3760A7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Husk tilsyn </a:t>
            </a:r>
          </a:p>
        </p:txBody>
      </p:sp>
      <p:sp>
        <p:nvSpPr>
          <p:cNvPr id="12" name="Pil: bøjet nedad 11">
            <a:extLst>
              <a:ext uri="{FF2B5EF4-FFF2-40B4-BE49-F238E27FC236}">
                <a16:creationId xmlns:a16="http://schemas.microsoft.com/office/drawing/2014/main" id="{CE22CA1C-E1D1-48D8-8538-A31B412BC768}"/>
              </a:ext>
            </a:extLst>
          </p:cNvPr>
          <p:cNvSpPr/>
          <p:nvPr/>
        </p:nvSpPr>
        <p:spPr>
          <a:xfrm rot="5400000">
            <a:off x="3635222" y="3066577"/>
            <a:ext cx="2653742" cy="911843"/>
          </a:xfrm>
          <a:prstGeom prst="curvedDown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FDD0EF2-AF37-4A4A-8153-1872A691F29A}"/>
              </a:ext>
            </a:extLst>
          </p:cNvPr>
          <p:cNvSpPr txBox="1"/>
          <p:nvPr/>
        </p:nvSpPr>
        <p:spPr>
          <a:xfrm>
            <a:off x="3284220" y="210096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Instruktion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2F0A4D3-2113-4BCF-B667-0308CA73440E}"/>
              </a:ext>
            </a:extLst>
          </p:cNvPr>
          <p:cNvSpPr txBox="1"/>
          <p:nvPr/>
        </p:nvSpPr>
        <p:spPr>
          <a:xfrm>
            <a:off x="3284220" y="4387704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Tilsyn OK? / ikke OK?</a:t>
            </a:r>
          </a:p>
          <a:p>
            <a:r>
              <a:rPr lang="da-DK" dirty="0"/>
              <a:t>Adfærd?</a:t>
            </a:r>
          </a:p>
        </p:txBody>
      </p:sp>
      <p:sp>
        <p:nvSpPr>
          <p:cNvPr id="15" name="Pil: bøjet nedad 14">
            <a:extLst>
              <a:ext uri="{FF2B5EF4-FFF2-40B4-BE49-F238E27FC236}">
                <a16:creationId xmlns:a16="http://schemas.microsoft.com/office/drawing/2014/main" id="{DF00AA8A-24B6-4B52-8792-5892CCC6B8E5}"/>
              </a:ext>
            </a:extLst>
          </p:cNvPr>
          <p:cNvSpPr/>
          <p:nvPr/>
        </p:nvSpPr>
        <p:spPr>
          <a:xfrm rot="16200000">
            <a:off x="1384975" y="2913337"/>
            <a:ext cx="2767166" cy="1031325"/>
          </a:xfrm>
          <a:prstGeom prst="curvedDown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77303AA-589E-4F9E-A890-41EFC1AF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19" y="1245100"/>
            <a:ext cx="3562443" cy="48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6A45A0C-F3B5-4E0A-908C-64444FD6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3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E40206-871D-495D-9FD8-B76B0613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1" y="205476"/>
            <a:ext cx="8920944" cy="1083602"/>
          </a:xfrm>
        </p:spPr>
        <p:txBody>
          <a:bodyPr/>
          <a:lstStyle/>
          <a:p>
            <a:r>
              <a:rPr lang="da-DK" dirty="0"/>
              <a:t>Hvordan påvirker kemien os?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D0726AB-7990-4A35-A616-4F7789382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7869" y="2287040"/>
            <a:ext cx="3762375" cy="449580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6EB772F-C0D5-4C72-B987-B1A9B3A4496C}"/>
              </a:ext>
            </a:extLst>
          </p:cNvPr>
          <p:cNvSpPr txBox="1"/>
          <p:nvPr/>
        </p:nvSpPr>
        <p:spPr>
          <a:xfrm>
            <a:off x="889721" y="1132564"/>
            <a:ext cx="68555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/>
              <a:t>Der er 3 eksponeringsveje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Ved hud og – øjenkontakt.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Ved indånding.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Ved indtagelse.</a:t>
            </a:r>
          </a:p>
          <a:p>
            <a:endParaRPr lang="da-DK" sz="1500" dirty="0"/>
          </a:p>
          <a:p>
            <a:r>
              <a:rPr lang="da-DK" sz="1500" b="1" dirty="0"/>
              <a:t>Hvad kan der ske?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Ulykker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Udvikling af sygdomme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500" dirty="0"/>
              <a:t>Irritation af hud, eksem og allergi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500" dirty="0"/>
              <a:t>Luftvejsproblemer og kræft</a:t>
            </a:r>
          </a:p>
          <a:p>
            <a:pPr lvl="1"/>
            <a:endParaRPr lang="da-DK" sz="1500" dirty="0"/>
          </a:p>
          <a:p>
            <a:r>
              <a:rPr lang="da-DK" sz="1500" b="1" dirty="0"/>
              <a:t>Hvorfor kan det ske?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Vi bruger for farlige produkter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Manglende eller utilstrækkelig kemisk risikovurdering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Vi har ikke fået ordentlig instruktion i at udføre arbejdsprocesserne sikkert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Adfærden er ikke helt i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Der er måske for lidt fokus på tilsyn</a:t>
            </a:r>
          </a:p>
          <a:p>
            <a:pPr lvl="1"/>
            <a:endParaRPr lang="da-DK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b="1" dirty="0"/>
              <a:t>Eksempler på hvor påvirkningerne kan komme fra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500" dirty="0"/>
              <a:t>Farlige kemiske produkter der bruges, f.eks. i produktionen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FF0000"/>
                </a:solidFill>
              </a:rPr>
              <a:t>Farlige kemiske stoffer og materialer, der opstår i arbejdsprocesser – det man kalder procesgenerede påvirkninger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B675E69-FCA5-4B2E-84B6-3BAD47D40C62}"/>
              </a:ext>
            </a:extLst>
          </p:cNvPr>
          <p:cNvSpPr txBox="1"/>
          <p:nvPr/>
        </p:nvSpPr>
        <p:spPr>
          <a:xfrm rot="196865">
            <a:off x="7074139" y="1680835"/>
            <a:ext cx="165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Olie og smøremidler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5E2030D-6CE1-4133-8437-709232C10A94}"/>
              </a:ext>
            </a:extLst>
          </p:cNvPr>
          <p:cNvSpPr txBox="1"/>
          <p:nvPr/>
        </p:nvSpPr>
        <p:spPr>
          <a:xfrm rot="21322433">
            <a:off x="10249451" y="1527926"/>
            <a:ext cx="165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Afrensning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DE1270A-A789-4F52-9EEB-39E2A3DDC5DA}"/>
              </a:ext>
            </a:extLst>
          </p:cNvPr>
          <p:cNvSpPr txBox="1"/>
          <p:nvPr/>
        </p:nvSpPr>
        <p:spPr>
          <a:xfrm rot="20671595">
            <a:off x="10631710" y="2526089"/>
            <a:ext cx="202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Svejserøg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15C29B1-38E7-49D5-96B9-C489C166BF2A}"/>
              </a:ext>
            </a:extLst>
          </p:cNvPr>
          <p:cNvSpPr txBox="1"/>
          <p:nvPr/>
        </p:nvSpPr>
        <p:spPr>
          <a:xfrm>
            <a:off x="7504406" y="3429000"/>
            <a:ext cx="7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Støv</a:t>
            </a:r>
            <a:r>
              <a:rPr lang="da-DK" dirty="0"/>
              <a:t>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4D0ACEB-1AFE-4357-80D8-251131F76522}"/>
              </a:ext>
            </a:extLst>
          </p:cNvPr>
          <p:cNvSpPr txBox="1"/>
          <p:nvPr/>
        </p:nvSpPr>
        <p:spPr>
          <a:xfrm rot="20671595">
            <a:off x="8389478" y="1733222"/>
            <a:ext cx="202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Maling / lakering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3710FCF-EB4B-44AD-AC60-5F602311D34D}"/>
              </a:ext>
            </a:extLst>
          </p:cNvPr>
          <p:cNvSpPr txBox="1"/>
          <p:nvPr/>
        </p:nvSpPr>
        <p:spPr>
          <a:xfrm rot="20671595">
            <a:off x="6969684" y="2597885"/>
            <a:ext cx="202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Dieselos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6E90DD21-1221-4B9D-AE21-78DAAA252A42}"/>
              </a:ext>
            </a:extLst>
          </p:cNvPr>
          <p:cNvSpPr txBox="1"/>
          <p:nvPr/>
        </p:nvSpPr>
        <p:spPr>
          <a:xfrm rot="21258929">
            <a:off x="8171330" y="1260460"/>
            <a:ext cx="202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Rengøringsmidler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0D5837D-8770-42AB-966F-2D3520F85571}"/>
              </a:ext>
            </a:extLst>
          </p:cNvPr>
          <p:cNvSpPr txBox="1"/>
          <p:nvPr/>
        </p:nvSpPr>
        <p:spPr>
          <a:xfrm rot="20671595">
            <a:off x="9996935" y="1948023"/>
            <a:ext cx="219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Epoxy og </a:t>
            </a:r>
            <a:r>
              <a:rPr lang="da-DK" dirty="0" err="1"/>
              <a:t>isocyanater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860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B333DBA-BF60-4474-92FB-C7A08E1C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4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13A700-2646-41F0-A1C8-CA572CE0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1" y="698407"/>
            <a:ext cx="4018621" cy="1083602"/>
          </a:xfrm>
        </p:spPr>
        <p:txBody>
          <a:bodyPr/>
          <a:lstStyle/>
          <a:p>
            <a:r>
              <a:rPr lang="da-DK" dirty="0"/>
              <a:t>Hvad er farlige kemiske produkter?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D0B50C9-AFE0-4E3F-94CF-271289C7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1" y="3093306"/>
            <a:ext cx="3133097" cy="119956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da-DK" dirty="0"/>
              <a:t>Farlige kemiske produkter</a:t>
            </a:r>
          </a:p>
          <a:p>
            <a:pPr>
              <a:spcBef>
                <a:spcPts val="0"/>
              </a:spcBef>
            </a:pPr>
            <a:r>
              <a:rPr lang="da-DK" dirty="0"/>
              <a:t>er som udgangspunkt de</a:t>
            </a:r>
          </a:p>
          <a:p>
            <a:pPr>
              <a:spcBef>
                <a:spcPts val="0"/>
              </a:spcBef>
            </a:pPr>
            <a:r>
              <a:rPr lang="da-DK" dirty="0"/>
              <a:t>faremærkede produkter -</a:t>
            </a:r>
          </a:p>
          <a:p>
            <a:pPr>
              <a:spcBef>
                <a:spcPts val="0"/>
              </a:spcBef>
            </a:pPr>
            <a:r>
              <a:rPr lang="da-DK" dirty="0"/>
              <a:t>det er dem I skal fokusere</a:t>
            </a:r>
          </a:p>
          <a:p>
            <a:pPr>
              <a:spcBef>
                <a:spcPts val="0"/>
              </a:spcBef>
            </a:pPr>
            <a:r>
              <a:rPr lang="da-DK" dirty="0"/>
              <a:t>på.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431D8ED-7C7E-4777-9723-02BC2462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77" y="457201"/>
            <a:ext cx="4838384" cy="58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D75C072-30B6-493D-93DD-4618A15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5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F9F93C-1B20-46EE-851E-39D8F5E1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farlige kemiske stoffer og materialer, der opstår i arbejdsprocessen?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A56678-A7E6-45CF-9234-0A9C4ABC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2" y="1857461"/>
            <a:ext cx="3208923" cy="4639016"/>
          </a:xfrm>
        </p:spPr>
        <p:txBody>
          <a:bodyPr>
            <a:normAutofit lnSpcReduction="10000"/>
          </a:bodyPr>
          <a:lstStyle/>
          <a:p>
            <a:r>
              <a:rPr lang="da-DK" sz="2000" b="1" dirty="0"/>
              <a:t>Dieselos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Lastbiler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Trucks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Dieseludstødningspartikler anses for værende kræftfremkaldende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Ny grænseværdi i DK for dieselpartikler på 10 µg EC/m3 (1. juli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Det er regeringens ambition at sænke grænseværdien yderligere for dieseludstødningspartikler til 5 µg EC/m3 i 2024.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(EU grænseværdi er 50 µg EC/m3)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sz="2000" b="1" dirty="0"/>
          </a:p>
          <a:p>
            <a:endParaRPr lang="da-DK" dirty="0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16D9A0E7-FDF9-4A15-960A-2832DBEAC35A}"/>
              </a:ext>
            </a:extLst>
          </p:cNvPr>
          <p:cNvSpPr txBox="1">
            <a:spLocks/>
          </p:cNvSpPr>
          <p:nvPr/>
        </p:nvSpPr>
        <p:spPr>
          <a:xfrm>
            <a:off x="4743732" y="1857461"/>
            <a:ext cx="3104221" cy="3333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b="1" dirty="0"/>
              <a:t>Støv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Bearbejdning af metal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Bearbejdning af træ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Bearbejdning af plast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Anden bearbejdning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Også her grænseværdier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Støv vil være i luften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Støv kan hvirvles op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577F8DB5-B428-4376-A35E-E180AB141F89}"/>
              </a:ext>
            </a:extLst>
          </p:cNvPr>
          <p:cNvSpPr txBox="1">
            <a:spLocks/>
          </p:cNvSpPr>
          <p:nvPr/>
        </p:nvSpPr>
        <p:spPr>
          <a:xfrm>
            <a:off x="8077127" y="1857461"/>
            <a:ext cx="3104221" cy="468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B3B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b="1" dirty="0"/>
              <a:t>Svejserøg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Svejsning på værksted, større konstruktioner, mv.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Svejserøg anses for værende kræftfremkaldende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Også her grænseværdier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412938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C829A91-9CBF-410B-9314-7B73E66C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6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F9FB6B-0880-4441-99EA-73472D20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47" y="925990"/>
            <a:ext cx="10778664" cy="772795"/>
          </a:xfrm>
        </p:spPr>
        <p:txBody>
          <a:bodyPr/>
          <a:lstStyle/>
          <a:p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Håndtering af kemi på arbejdspladsen</a:t>
            </a:r>
            <a:b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Overblik over arbejdsprocesser med kemiske produkter – ryd op og bortskaf</a:t>
            </a:r>
            <a:endParaRPr lang="da-DK" sz="28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0259BB-BFC1-4ECA-8E04-081839B4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47" y="1980009"/>
            <a:ext cx="7813278" cy="4558903"/>
          </a:xfrm>
        </p:spPr>
        <p:txBody>
          <a:bodyPr>
            <a:normAutofit/>
          </a:bodyPr>
          <a:lstStyle/>
          <a:p>
            <a:pPr marL="0" indent="0"/>
            <a:r>
              <a:rPr lang="da-DK" b="1" dirty="0"/>
              <a:t>Kemiske produkter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Ryd op - det gælder både i produktion, værksteder, rengøringsrum, biler, osv.</a:t>
            </a:r>
          </a:p>
          <a:p>
            <a:pPr lvl="1"/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Saml jeres ”farlige kemiske produkter” og </a:t>
            </a:r>
            <a:r>
              <a:rPr lang="da-DK" b="1" dirty="0"/>
              <a:t>opdel dem i de arbejdsprocesser</a:t>
            </a:r>
            <a:r>
              <a:rPr lang="da-DK" dirty="0"/>
              <a:t>, hvor de bruges. </a:t>
            </a:r>
          </a:p>
          <a:p>
            <a:pPr lvl="1"/>
            <a:r>
              <a:rPr lang="da-DK" dirty="0"/>
              <a:t>Noter arbejdsprocesserne – det er dem der skal risikovurderes.</a:t>
            </a:r>
          </a:p>
          <a:p>
            <a:pPr lvl="1"/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Bortskaf alle de kemiske produkter, som:</a:t>
            </a:r>
          </a:p>
          <a:p>
            <a:pPr lvl="1"/>
            <a:r>
              <a:rPr lang="da-DK" dirty="0"/>
              <a:t>Ikke bruges</a:t>
            </a:r>
          </a:p>
          <a:p>
            <a:pPr lvl="1"/>
            <a:r>
              <a:rPr lang="da-DK" dirty="0"/>
              <a:t>Eller som kan undværes  - gerne de farligste</a:t>
            </a:r>
          </a:p>
          <a:p>
            <a:endParaRPr lang="da-DK" dirty="0"/>
          </a:p>
          <a:p>
            <a:pPr marL="0" indent="0"/>
            <a:r>
              <a:rPr lang="da-DK" i="1" dirty="0"/>
              <a:t>Færre og mindre farlige kemiske produkter gør den kemiske risikovurdering lettere</a:t>
            </a:r>
          </a:p>
          <a:p>
            <a:pPr marL="0" indent="0"/>
            <a:endParaRPr lang="da-DK" dirty="0"/>
          </a:p>
          <a:p>
            <a:endParaRPr lang="da-DK" dirty="0"/>
          </a:p>
        </p:txBody>
      </p:sp>
      <p:pic>
        <p:nvPicPr>
          <p:cNvPr id="5" name="Billede 4" descr="Akut Giftighed Farlige">
            <a:extLst>
              <a:ext uri="{FF2B5EF4-FFF2-40B4-BE49-F238E27FC236}">
                <a16:creationId xmlns:a16="http://schemas.microsoft.com/office/drawing/2014/main" id="{FB89A187-92C0-477D-AD23-19DEFF08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129" y="2198052"/>
            <a:ext cx="1664724" cy="16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Allergi">
            <a:extLst>
              <a:ext uri="{FF2B5EF4-FFF2-40B4-BE49-F238E27FC236}">
                <a16:creationId xmlns:a16="http://schemas.microsoft.com/office/drawing/2014/main" id="{EF45FC6F-51EF-408F-9E64-09C92C65F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564" y="3986131"/>
            <a:ext cx="1745853" cy="1745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67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C829A91-9CBF-410B-9314-7B73E66C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7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F9FB6B-0880-4441-99EA-73472D20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47" y="925990"/>
            <a:ext cx="10778664" cy="772795"/>
          </a:xfrm>
        </p:spPr>
        <p:txBody>
          <a:bodyPr/>
          <a:lstStyle/>
          <a:p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Håndtering af kemi på arbejdspladsen</a:t>
            </a:r>
            <a:b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Overblik over arbejdsprocesser </a:t>
            </a:r>
            <a:r>
              <a:rPr lang="da-DK" sz="1800" b="1" dirty="0">
                <a:latin typeface="Calibri Light" panose="020F0302020204030204"/>
              </a:rPr>
              <a:t>med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kemiske produkter – liste og indkøb</a:t>
            </a:r>
            <a:endParaRPr lang="da-DK" sz="28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0259BB-BFC1-4ECA-8E04-081839B4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47" y="2094309"/>
            <a:ext cx="6968330" cy="3837701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da-DK" b="1" dirty="0"/>
              <a:t>Kemiske produkter 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Skaf de sidste nye sikkerhedsdatablade (SDS) på farlige kemiske produkter.</a:t>
            </a:r>
          </a:p>
          <a:p>
            <a:pPr marL="0" indent="0"/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Lav den lovpligtige </a:t>
            </a:r>
            <a:r>
              <a:rPr lang="da-DK" b="1" dirty="0"/>
              <a:t>liste over de farlige kemiske produkter (produktliste)</a:t>
            </a:r>
            <a:r>
              <a:rPr lang="da-DK" dirty="0"/>
              <a:t>, hvor produkterne oplistes med et link til nyeste sikkerhedsdatablad (SDS) </a:t>
            </a:r>
          </a:p>
          <a:p>
            <a:pPr marL="800100" lvl="1" indent="-342900"/>
            <a:r>
              <a:rPr lang="da-DK" dirty="0"/>
              <a:t>Listen skal være tilgængelig for de ansatte</a:t>
            </a:r>
          </a:p>
          <a:p>
            <a:pPr marL="800100" lvl="1" indent="-342900"/>
            <a:r>
              <a:rPr lang="da-DK" dirty="0"/>
              <a:t>Brug også listen som en positivliste i arbejdsmiljøarbejdet</a:t>
            </a:r>
          </a:p>
          <a:p>
            <a:pPr marL="800100" lvl="1" indent="-342900"/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Lav en indkøbspolitik, så det sikres at der fremover indkøbes mindst farlige produkter til arbejdsprocesserne.</a:t>
            </a:r>
          </a:p>
          <a:p>
            <a:pPr marL="800100" lvl="1" indent="-342900"/>
            <a:r>
              <a:rPr lang="da-DK" dirty="0"/>
              <a:t>Brug indkøbsguiden.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B7BD7C35-7AF4-4073-B647-F9B728848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75895"/>
              </p:ext>
            </p:extLst>
          </p:nvPr>
        </p:nvGraphicFramePr>
        <p:xfrm>
          <a:off x="8191500" y="1839397"/>
          <a:ext cx="3241676" cy="220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796">
                  <a:extLst>
                    <a:ext uri="{9D8B030D-6E8A-4147-A177-3AD203B41FA5}">
                      <a16:colId xmlns:a16="http://schemas.microsoft.com/office/drawing/2014/main" val="3447314109"/>
                    </a:ext>
                  </a:extLst>
                </a:gridCol>
                <a:gridCol w="932236">
                  <a:extLst>
                    <a:ext uri="{9D8B030D-6E8A-4147-A177-3AD203B41FA5}">
                      <a16:colId xmlns:a16="http://schemas.microsoft.com/office/drawing/2014/main" val="2948350594"/>
                    </a:ext>
                  </a:extLst>
                </a:gridCol>
                <a:gridCol w="974644">
                  <a:extLst>
                    <a:ext uri="{9D8B030D-6E8A-4147-A177-3AD203B41FA5}">
                      <a16:colId xmlns:a16="http://schemas.microsoft.com/office/drawing/2014/main" val="327505665"/>
                    </a:ext>
                  </a:extLst>
                </a:gridCol>
              </a:tblGrid>
              <a:tr h="628989">
                <a:tc>
                  <a:txBody>
                    <a:bodyPr/>
                    <a:lstStyle/>
                    <a:p>
                      <a:r>
                        <a:rPr lang="da-DK" sz="1000" dirty="0"/>
                        <a:t>Produktnavn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Leverandør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Link til Sikkerheds-datablad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492792"/>
                  </a:ext>
                </a:extLst>
              </a:tr>
              <a:tr h="314495">
                <a:tc>
                  <a:txBody>
                    <a:bodyPr/>
                    <a:lstStyle/>
                    <a:p>
                      <a:r>
                        <a:rPr lang="da-DK" sz="1200" dirty="0"/>
                        <a:t>AK Sprinkler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Bil-</a:t>
                      </a:r>
                      <a:r>
                        <a:rPr lang="da-DK" sz="1200" dirty="0" err="1"/>
                        <a:t>bixen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049103"/>
                  </a:ext>
                </a:extLst>
              </a:tr>
              <a:tr h="314495">
                <a:tc>
                  <a:txBody>
                    <a:bodyPr/>
                    <a:lstStyle/>
                    <a:p>
                      <a:r>
                        <a:rPr lang="da-DK" sz="1200" dirty="0"/>
                        <a:t>AK Kølervæske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Bil-</a:t>
                      </a:r>
                      <a:r>
                        <a:rPr lang="da-DK" sz="1200" dirty="0" err="1"/>
                        <a:t>bixen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83996"/>
                  </a:ext>
                </a:extLst>
              </a:tr>
              <a:tr h="314495">
                <a:tc>
                  <a:txBody>
                    <a:bodyPr/>
                    <a:lstStyle/>
                    <a:p>
                      <a:r>
                        <a:rPr lang="da-DK" sz="1200" dirty="0"/>
                        <a:t>Multirengøring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/>
                        <a:t>Renox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35167"/>
                  </a:ext>
                </a:extLst>
              </a:tr>
              <a:tr h="314495">
                <a:tc>
                  <a:txBody>
                    <a:bodyPr/>
                    <a:lstStyle/>
                    <a:p>
                      <a:r>
                        <a:rPr lang="da-DK" sz="1200" dirty="0"/>
                        <a:t>Smøreolie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/>
                        <a:t>Renox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110639"/>
                  </a:ext>
                </a:extLst>
              </a:tr>
              <a:tr h="314495">
                <a:tc>
                  <a:txBody>
                    <a:bodyPr/>
                    <a:lstStyle/>
                    <a:p>
                      <a:r>
                        <a:rPr lang="da-DK" sz="1200" dirty="0"/>
                        <a:t>OSV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38562"/>
                  </a:ext>
                </a:extLst>
              </a:tr>
            </a:tbl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E544B782-4243-4EB2-91D2-98283526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0" y="4181473"/>
            <a:ext cx="3324081" cy="24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6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C829A91-9CBF-410B-9314-7B73E66C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8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F9FB6B-0880-4441-99EA-73472D20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47" y="925990"/>
            <a:ext cx="10778664" cy="772795"/>
          </a:xfrm>
        </p:spPr>
        <p:txBody>
          <a:bodyPr/>
          <a:lstStyle/>
          <a:p>
            <a: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Håndtering af kemi på arbejdspladsen</a:t>
            </a:r>
            <a:b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Overblik over arbejdsprocesser med kemiske produkter - opbevaring</a:t>
            </a:r>
            <a:endParaRPr lang="da-DK" sz="28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0259BB-BFC1-4ECA-8E04-081839B4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48" y="2294334"/>
            <a:ext cx="5565378" cy="3837701"/>
          </a:xfrm>
        </p:spPr>
        <p:txBody>
          <a:bodyPr>
            <a:normAutofit/>
          </a:bodyPr>
          <a:lstStyle/>
          <a:p>
            <a:pPr marL="0" indent="0"/>
            <a:r>
              <a:rPr lang="da-DK" b="1" dirty="0"/>
              <a:t>Kemiske produkter 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Følg leverandørens anvisninger for opbevaring, se sikkerhedsdatablad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Opbevar så tæt på brugsstederne som muligt, så undgår I transport, som kan være en kilde til ulykker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Gør opbevaringen overskuelig – rod kan være en kilde til ulykker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Brug tjeklisten til opbevaring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lvl="1"/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DB649A4-30DF-43E6-80AB-F6F42417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633" y="2294334"/>
            <a:ext cx="4486167" cy="33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ACC1FA1-3B5F-4C8E-A34A-FA5974CC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53-A33B-4561-81D9-631C47D46A46}" type="slidenum">
              <a:rPr lang="da-DK" smtClean="0"/>
              <a:pPr/>
              <a:t>9</a:t>
            </a:fld>
            <a:endParaRPr lang="da-DK" dirty="0">
              <a:solidFill>
                <a:srgbClr val="3B3B3B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97B079-E456-40B5-B73F-5A4B537C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1" y="747713"/>
            <a:ext cx="10169064" cy="919162"/>
          </a:xfrm>
        </p:spPr>
        <p:txBody>
          <a:bodyPr/>
          <a:lstStyle/>
          <a:p>
            <a:r>
              <a:rPr lang="da-DK" sz="3600" dirty="0"/>
              <a:t>Håndtering af kemi på arbejdspladsen</a:t>
            </a:r>
            <a:br>
              <a:rPr lang="da-DK" sz="3600" dirty="0"/>
            </a:br>
            <a:r>
              <a:rPr lang="da-DK" sz="1800" dirty="0"/>
              <a:t>- </a:t>
            </a:r>
            <a:r>
              <a:rPr lang="da-DK" sz="1800" b="1" dirty="0"/>
              <a:t>Overblik over arbejdsprocesser, hvor farlige kemiske stoffer opstår i arbejdsprocessen</a:t>
            </a:r>
            <a:br>
              <a:rPr lang="da-DK" sz="3600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92313B5-DB58-4173-89B7-55113860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61" y="2317127"/>
            <a:ext cx="4606464" cy="27907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I skal også have komplet overblik over 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arbejdsprocesser, hvor farlige kemiske stoffer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dirty="0"/>
              <a:t>og materialer opstår, f.eks. processer som: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Svejsning – svejserøg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Slibning – slibestøv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Kørsel med dieseldrevne køretøjer – dieselos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Farligt affald, osv.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18D1AAA-6E15-42A3-AA66-1B3432D2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13" y="2005184"/>
            <a:ext cx="5931549" cy="34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96647"/>
      </p:ext>
    </p:extLst>
  </p:cSld>
  <p:clrMapOvr>
    <a:masterClrMapping/>
  </p:clrMapOvr>
</p:sld>
</file>

<file path=ppt/theme/theme1.xml><?xml version="1.0" encoding="utf-8"?>
<a:theme xmlns:a="http://schemas.openxmlformats.org/drawingml/2006/main" name="HH PPT test">
  <a:themeElements>
    <a:clrScheme name="Human Hous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363E"/>
      </a:accent1>
      <a:accent2>
        <a:srgbClr val="F2BF59"/>
      </a:accent2>
      <a:accent3>
        <a:srgbClr val="C6BEBB"/>
      </a:accent3>
      <a:accent4>
        <a:srgbClr val="4B5E65"/>
      </a:accent4>
      <a:accent5>
        <a:srgbClr val="3B3B3B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 PPT test" id="{B3BB8E32-8445-40C4-88E6-0679AD4A81B2}" vid="{B3DDA124-7390-45FC-8208-0B0279272D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7876</TotalTime>
  <Words>878</Words>
  <Application>Microsoft Office PowerPoint</Application>
  <PresentationFormat>Widescreen</PresentationFormat>
  <Paragraphs>183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HH PPT test</vt:lpstr>
      <vt:lpstr>BFA INDUSTRI </vt:lpstr>
      <vt:lpstr>Indhold</vt:lpstr>
      <vt:lpstr>Hvordan påvirker kemien os?</vt:lpstr>
      <vt:lpstr>Hvad er farlige kemiske produkter?</vt:lpstr>
      <vt:lpstr>Hvad er farlige kemiske stoffer og materialer, der opstår i arbejdsprocessen? </vt:lpstr>
      <vt:lpstr>Håndtering af kemi på arbejdspladsen - Overblik over arbejdsprocesser med kemiske produkter – ryd op og bortskaf</vt:lpstr>
      <vt:lpstr>Håndtering af kemi på arbejdspladsen - Overblik over arbejdsprocesser med kemiske produkter – liste og indkøb</vt:lpstr>
      <vt:lpstr>Håndtering af kemi på arbejdspladsen - Overblik over arbejdsprocesser med kemiske produkter - opbevaring</vt:lpstr>
      <vt:lpstr>Håndtering af kemi på arbejdspladsen - Overblik over arbejdsprocesser, hvor farlige kemiske stoffer opstår i arbejdsprocessen </vt:lpstr>
      <vt:lpstr>Samlet overblik over kemisk risikovurdering og instruktion</vt:lpstr>
      <vt:lpstr>Hele arbejdsprocessen skal risikovurderes</vt:lpstr>
      <vt:lpstr>7 faste punkter, som skal med i kemisk risikovurdering</vt:lpstr>
      <vt:lpstr>Dokumentation for gennemført kemisk risikovurdering</vt:lpstr>
      <vt:lpstr>Skemaer til kemisk risikovurdering</vt:lpstr>
      <vt:lpstr>Skemaer til kemisk risikovurdering</vt:lpstr>
      <vt:lpstr>5 faste punkter som skal med i instruktion</vt:lpstr>
      <vt:lpstr>Eksempler på instruktion</vt:lpstr>
      <vt:lpstr>Eksempler på instruktion</vt:lpstr>
      <vt:lpstr>Eksempler på instruktion</vt:lpstr>
      <vt:lpstr>Husk tilsyn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VIRKSOMHEDSPRÆSENTATION</dc:title>
  <dc:creator>Pernille Vindberg</dc:creator>
  <cp:lastModifiedBy>Michael Jørgensen</cp:lastModifiedBy>
  <cp:revision>422</cp:revision>
  <dcterms:created xsi:type="dcterms:W3CDTF">2020-02-25T09:39:56Z</dcterms:created>
  <dcterms:modified xsi:type="dcterms:W3CDTF">2022-01-18T10:08:48Z</dcterms:modified>
</cp:coreProperties>
</file>